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8"/>
  </p:notesMasterIdLst>
  <p:sldIdLst>
    <p:sldId id="262"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85"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0033"/>
    <a:srgbClr val="4973BD"/>
    <a:srgbClr val="2E6BB4"/>
    <a:srgbClr val="5A78BA"/>
    <a:srgbClr val="4A6AB0"/>
    <a:srgbClr val="3F5A97"/>
    <a:srgbClr val="418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471" autoAdjust="0"/>
  </p:normalViewPr>
  <p:slideViewPr>
    <p:cSldViewPr snapToGrid="0">
      <p:cViewPr varScale="1">
        <p:scale>
          <a:sx n="74" d="100"/>
          <a:sy n="74" d="100"/>
        </p:scale>
        <p:origin x="1266" y="72"/>
      </p:cViewPr>
      <p:guideLst>
        <p:guide orient="horz" pos="2160"/>
        <p:guide pos="2880"/>
      </p:guideLst>
    </p:cSldViewPr>
  </p:slideViewPr>
  <p:outlineViewPr>
    <p:cViewPr>
      <p:scale>
        <a:sx n="33" d="100"/>
        <a:sy n="33" d="100"/>
      </p:scale>
      <p:origin x="0" y="1818"/>
    </p:cViewPr>
  </p:outlineViewPr>
  <p:notesTextViewPr>
    <p:cViewPr>
      <p:scale>
        <a:sx n="100" d="100"/>
        <a:sy n="100" d="100"/>
      </p:scale>
      <p:origin x="0" y="0"/>
    </p:cViewPr>
  </p:notesTextViewPr>
  <p:sorterViewPr>
    <p:cViewPr>
      <p:scale>
        <a:sx n="66" d="100"/>
        <a:sy n="66" d="100"/>
      </p:scale>
      <p:origin x="0" y="3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717B13A-E856-4F11-AF75-01CAE3592BFC}" type="datetimeFigureOut">
              <a:rPr lang="en-US"/>
              <a:pPr>
                <a:defRPr/>
              </a:pPr>
              <a:t>9/29/2015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DD7D258-FC21-4AC4-BEB1-7890E67C90FD}" type="slidenum">
              <a:rPr lang="en-US"/>
              <a:pPr/>
              <a:t>‹#›</a:t>
            </a:fld>
            <a:endParaRPr lang="en-US"/>
          </a:p>
        </p:txBody>
      </p:sp>
    </p:spTree>
    <p:extLst>
      <p:ext uri="{BB962C8B-B14F-4D97-AF65-F5344CB8AC3E}">
        <p14:creationId xmlns:p14="http://schemas.microsoft.com/office/powerpoint/2010/main" val="1791970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104390-04F6-4C0D-9D28-315B02D41677}" type="slidenum">
              <a:rPr lang="en-US">
                <a:latin typeface="Calibri" panose="020F0502020204030204" pitchFamily="34" charset="0"/>
              </a:rPr>
              <a:pPr eaLnBrk="1" hangingPunct="1"/>
              <a:t>1</a:t>
            </a:fld>
            <a:endParaRPr lang="en-US">
              <a:latin typeface="Calibri" panose="020F0502020204030204" pitchFamily="34" charset="0"/>
            </a:endParaRPr>
          </a:p>
        </p:txBody>
      </p:sp>
    </p:spTree>
    <p:extLst>
      <p:ext uri="{BB962C8B-B14F-4D97-AF65-F5344CB8AC3E}">
        <p14:creationId xmlns:p14="http://schemas.microsoft.com/office/powerpoint/2010/main" val="271470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your homepage for Parent Student Connect.   You can choose to “Add a Child”, if you register another child the drop down menu will allow you to move between children.    From here you can change your email address or change your password.</a:t>
            </a:r>
          </a:p>
          <a:p>
            <a:pPr eaLnBrk="1" hangingPunct="1">
              <a:spcBef>
                <a:spcPct val="0"/>
              </a:spcBef>
            </a:pPr>
            <a:r>
              <a:rPr lang="en-US" smtClean="0"/>
              <a:t>If you select Launch Gradebook, you will be taken to the application associated with the teachers online gradebook.    Launch Test Results will provide your child’s TAKS scores.   Let’s select Launch Grade Book</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7F895E-FEF1-4A0A-8934-B37F059F00BE}" type="slidenum">
              <a:rPr lang="en-US">
                <a:latin typeface="Calibri" panose="020F0502020204030204" pitchFamily="34" charset="0"/>
              </a:rPr>
              <a:pPr eaLnBrk="1" hangingPunct="1"/>
              <a:t>10</a:t>
            </a:fld>
            <a:endParaRPr lang="en-US">
              <a:latin typeface="Calibri" panose="020F0502020204030204" pitchFamily="34" charset="0"/>
            </a:endParaRPr>
          </a:p>
        </p:txBody>
      </p:sp>
    </p:spTree>
    <p:extLst>
      <p:ext uri="{BB962C8B-B14F-4D97-AF65-F5344CB8AC3E}">
        <p14:creationId xmlns:p14="http://schemas.microsoft.com/office/powerpoint/2010/main" val="263091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Left side dropdown menu to switch between children if parent registered more than one.   Toolbar allows navigation to specific data.  Click on Assignments</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9E40A-D697-4D6A-91D4-F03C89EAA721}"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412217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After selecting assignments, you have several options from the dropdown menu.   You may choose upcoming, recent or individual class assignments.  </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5CE1A0-BCCB-4E65-A804-0EC66A7FE0DA}"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413299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Choosing Grades from the toolbar opens a schedule, email links to teachers, a Notes feature that keeps communication with teacher in a single notepad and grades.   Selecting a grade will open detailed information about the assignments for that grade.  Let’s select the 87 in Algebra I as an example.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A785F4-B053-47D7-B5FE-EFEA37EF5EB0}" type="slidenum">
              <a:rPr lang="en-US">
                <a:latin typeface="Calibri" panose="020F0502020204030204" pitchFamily="34" charset="0"/>
              </a:rPr>
              <a:pPr eaLnBrk="1" hangingPunct="1"/>
              <a:t>14</a:t>
            </a:fld>
            <a:endParaRPr lang="en-US">
              <a:latin typeface="Calibri" panose="020F0502020204030204" pitchFamily="34" charset="0"/>
            </a:endParaRPr>
          </a:p>
        </p:txBody>
      </p:sp>
    </p:spTree>
    <p:extLst>
      <p:ext uri="{BB962C8B-B14F-4D97-AF65-F5344CB8AC3E}">
        <p14:creationId xmlns:p14="http://schemas.microsoft.com/office/powerpoint/2010/main" val="346384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Each grade can be selected and assignments, assignment dates, due dates and the grade given is provided.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7BCA63-D3E3-4E48-BB70-46CFA9235477}" type="slidenum">
              <a:rPr lang="en-US">
                <a:latin typeface="Calibri" panose="020F0502020204030204" pitchFamily="34" charset="0"/>
              </a:rPr>
              <a:pPr eaLnBrk="1" hangingPunct="1"/>
              <a:t>15</a:t>
            </a:fld>
            <a:endParaRPr lang="en-US">
              <a:latin typeface="Calibri" panose="020F0502020204030204" pitchFamily="34" charset="0"/>
            </a:endParaRPr>
          </a:p>
        </p:txBody>
      </p:sp>
    </p:spTree>
    <p:extLst>
      <p:ext uri="{BB962C8B-B14F-4D97-AF65-F5344CB8AC3E}">
        <p14:creationId xmlns:p14="http://schemas.microsoft.com/office/powerpoint/2010/main" val="2154802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Only dates that have absent or tardy codes will be listed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FF3E81-C705-4DD9-A366-41B9E8C64ABC}"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44980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Triggers can be set to send out an email or text message if a grade drops below an inserted grade average.   An option is also available for  Attendance so that any absence or tardy will also send a trigger.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8C89FE-29C7-4174-A56C-DE8474D05434}" type="slidenum">
              <a:rPr lang="en-US">
                <a:latin typeface="Calibri" panose="020F0502020204030204" pitchFamily="34" charset="0"/>
              </a:rPr>
              <a:pPr eaLnBrk="1" hangingPunct="1"/>
              <a:t>17</a:t>
            </a:fld>
            <a:endParaRPr lang="en-US">
              <a:latin typeface="Calibri" panose="020F0502020204030204" pitchFamily="34" charset="0"/>
            </a:endParaRPr>
          </a:p>
        </p:txBody>
      </p:sp>
    </p:spTree>
    <p:extLst>
      <p:ext uri="{BB962C8B-B14F-4D97-AF65-F5344CB8AC3E}">
        <p14:creationId xmlns:p14="http://schemas.microsoft.com/office/powerpoint/2010/main" val="115397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71485-BB7D-4B1B-AA68-9BF53DAD12E9}"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100419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85E311-7A63-4557-8C9A-C044BBCD6A45}"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363862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34B874-553D-46E5-AFF7-EBDDF5D3760E}"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374989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Select Parent or Student to continue</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058EEC-943C-4C9F-96F2-461454D59D5C}"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81270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5811BE-83AD-4841-A699-09BED69E6B6C}"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3425085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82E151-49B6-4D96-A4D8-34B418E7A896}" type="slidenum">
              <a:rPr lang="en-US">
                <a:latin typeface="Calibri" panose="020F0502020204030204" pitchFamily="34" charset="0"/>
              </a:rPr>
              <a:pPr eaLnBrk="1" hangingPunct="1"/>
              <a:t>23</a:t>
            </a:fld>
            <a:endParaRPr lang="en-US">
              <a:latin typeface="Calibri" panose="020F0502020204030204" pitchFamily="34" charset="0"/>
            </a:endParaRPr>
          </a:p>
        </p:txBody>
      </p:sp>
    </p:spTree>
    <p:extLst>
      <p:ext uri="{BB962C8B-B14F-4D97-AF65-F5344CB8AC3E}">
        <p14:creationId xmlns:p14="http://schemas.microsoft.com/office/powerpoint/2010/main" val="34478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C633D6-E11C-4F4A-9F37-AD93A3C1C38E}"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111009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C47A6B-B40C-4705-83CA-2E7B9C3614C6}"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100710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Certifying that you have legal custody over the students whose records you seek to view.    </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0E80F3-3C77-4EE8-B295-04E457EEA50E}" type="slidenum">
              <a:rPr lang="en-US">
                <a:latin typeface="Calibri" panose="020F0502020204030204" pitchFamily="34" charset="0"/>
              </a:rPr>
              <a:pPr eaLnBrk="1" hangingPunct="1"/>
              <a:t>3</a:t>
            </a:fld>
            <a:endParaRPr lang="en-US">
              <a:latin typeface="Calibri" panose="020F0502020204030204" pitchFamily="34" charset="0"/>
            </a:endParaRPr>
          </a:p>
        </p:txBody>
      </p:sp>
    </p:spTree>
    <p:extLst>
      <p:ext uri="{BB962C8B-B14F-4D97-AF65-F5344CB8AC3E}">
        <p14:creationId xmlns:p14="http://schemas.microsoft.com/office/powerpoint/2010/main" val="25748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Address should be the same as the address of record in Chancery, if parent has moved, they will need to update records with school.     </a:t>
            </a: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20E688-AEB0-4211-8C99-5D5A0E894E22}"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387272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Parents create their usernames, student usernames are provided automatically.   Username must be at least 8 characters with a mix of letters and numbers.   Number cannot be at the end of your username.  </a:t>
            </a: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375B2E-9365-4724-8DAD-46AD63B990A2}"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p14="http://schemas.microsoft.com/office/powerpoint/2010/main" val="172310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After registering in PSC, if you forget your username or password, you can click receive assistance by clicking on the Help button from the login page.</a:t>
            </a: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C8103B-D685-4E9C-AC61-B0AE7FFB3C1D}"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57974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Write it down – or else you’ll have to use the Help button!</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9506E5-B07F-4C76-8AE6-9435CF0751BA}"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312376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Successful registration, click Continue.  </a:t>
            </a: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F63ACD-7F11-400F-815C-B4E54E4F1CBD}"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146895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popup window will appear once you click the button Continue at the end of successful registration.  Login with your new username and password.  </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3EF731-F6BD-4734-9EDC-ECFE87517D76}"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4351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163C5F-2123-41F2-9DBC-B54AA462FE92}" type="datetimeFigureOut">
              <a:rPr lang="en-US"/>
              <a:pPr>
                <a:defRPr/>
              </a:pPr>
              <a:t>9/29/2015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522535-0F1C-48B7-84D9-7C9241303D73}" type="slidenum">
              <a:rPr lang="en-US"/>
              <a:pPr/>
              <a:t>‹#›</a:t>
            </a:fld>
            <a:endParaRPr lang="en-US"/>
          </a:p>
        </p:txBody>
      </p:sp>
    </p:spTree>
    <p:extLst>
      <p:ext uri="{BB962C8B-B14F-4D97-AF65-F5344CB8AC3E}">
        <p14:creationId xmlns:p14="http://schemas.microsoft.com/office/powerpoint/2010/main" val="190421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61F6F-0C63-4F0D-96D3-57B71242764D}" type="datetimeFigureOut">
              <a:rPr lang="en-US"/>
              <a:pPr>
                <a:defRPr/>
              </a:pPr>
              <a:t>9/29/2015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DA607A-1707-477A-8E31-9F4504BE34E2}" type="slidenum">
              <a:rPr lang="en-US"/>
              <a:pPr/>
              <a:t>‹#›</a:t>
            </a:fld>
            <a:endParaRPr lang="en-US"/>
          </a:p>
        </p:txBody>
      </p:sp>
    </p:spTree>
    <p:extLst>
      <p:ext uri="{BB962C8B-B14F-4D97-AF65-F5344CB8AC3E}">
        <p14:creationId xmlns:p14="http://schemas.microsoft.com/office/powerpoint/2010/main" val="5851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FC1A2C-14CA-495E-B866-426E16B58349}" type="datetimeFigureOut">
              <a:rPr lang="en-US"/>
              <a:pPr>
                <a:defRPr/>
              </a:pPr>
              <a:t>9/29/2015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3EC3FA-685C-4748-96FB-B52F19B2CA03}" type="slidenum">
              <a:rPr lang="en-US"/>
              <a:pPr/>
              <a:t>‹#›</a:t>
            </a:fld>
            <a:endParaRPr lang="en-US"/>
          </a:p>
        </p:txBody>
      </p:sp>
    </p:spTree>
    <p:extLst>
      <p:ext uri="{BB962C8B-B14F-4D97-AF65-F5344CB8AC3E}">
        <p14:creationId xmlns:p14="http://schemas.microsoft.com/office/powerpoint/2010/main" val="74309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4FA74B-980A-4772-839C-2C88E76E13AE}" type="datetimeFigureOut">
              <a:rPr lang="en-US"/>
              <a:pPr>
                <a:defRPr/>
              </a:pPr>
              <a:t>9/29/2015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2157B6-EB19-4342-A9E5-A344A644FFE2}" type="slidenum">
              <a:rPr lang="en-US"/>
              <a:pPr/>
              <a:t>‹#›</a:t>
            </a:fld>
            <a:endParaRPr lang="en-US"/>
          </a:p>
        </p:txBody>
      </p:sp>
    </p:spTree>
    <p:extLst>
      <p:ext uri="{BB962C8B-B14F-4D97-AF65-F5344CB8AC3E}">
        <p14:creationId xmlns:p14="http://schemas.microsoft.com/office/powerpoint/2010/main" val="30865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096233-8017-4424-B172-70FA9FB25FAB}" type="datetimeFigureOut">
              <a:rPr lang="en-US"/>
              <a:pPr>
                <a:defRPr/>
              </a:pPr>
              <a:t>9/29/2015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1D22B2-537B-48CD-A580-639DC791C5AA}" type="slidenum">
              <a:rPr lang="en-US"/>
              <a:pPr/>
              <a:t>‹#›</a:t>
            </a:fld>
            <a:endParaRPr lang="en-US"/>
          </a:p>
        </p:txBody>
      </p:sp>
    </p:spTree>
    <p:extLst>
      <p:ext uri="{BB962C8B-B14F-4D97-AF65-F5344CB8AC3E}">
        <p14:creationId xmlns:p14="http://schemas.microsoft.com/office/powerpoint/2010/main" val="218515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EC2A65-296E-43C1-84BB-2BEAAF9D8CD0}" type="datetimeFigureOut">
              <a:rPr lang="en-US"/>
              <a:pPr>
                <a:defRPr/>
              </a:pPr>
              <a:t>9/29/2015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09BC50A-E420-47BA-A529-620A2BBA2248}" type="slidenum">
              <a:rPr lang="en-US"/>
              <a:pPr/>
              <a:t>‹#›</a:t>
            </a:fld>
            <a:endParaRPr lang="en-US"/>
          </a:p>
        </p:txBody>
      </p:sp>
    </p:spTree>
    <p:extLst>
      <p:ext uri="{BB962C8B-B14F-4D97-AF65-F5344CB8AC3E}">
        <p14:creationId xmlns:p14="http://schemas.microsoft.com/office/powerpoint/2010/main" val="42757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1DEAAC-1357-45E6-A8EA-5430AAF9FB06}" type="datetimeFigureOut">
              <a:rPr lang="en-US"/>
              <a:pPr>
                <a:defRPr/>
              </a:pPr>
              <a:t>9/29/2015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E89ADDC-1753-4479-A985-A2CE19611FFA}" type="slidenum">
              <a:rPr lang="en-US"/>
              <a:pPr/>
              <a:t>‹#›</a:t>
            </a:fld>
            <a:endParaRPr lang="en-US"/>
          </a:p>
        </p:txBody>
      </p:sp>
    </p:spTree>
    <p:extLst>
      <p:ext uri="{BB962C8B-B14F-4D97-AF65-F5344CB8AC3E}">
        <p14:creationId xmlns:p14="http://schemas.microsoft.com/office/powerpoint/2010/main" val="33483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5CE2DE-B5CE-4286-875E-8000D1D9C4FA}" type="datetimeFigureOut">
              <a:rPr lang="en-US"/>
              <a:pPr>
                <a:defRPr/>
              </a:pPr>
              <a:t>9/29/2015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96E874-E523-4DBD-912F-58E5DAB9867E}" type="slidenum">
              <a:rPr lang="en-US"/>
              <a:pPr/>
              <a:t>‹#›</a:t>
            </a:fld>
            <a:endParaRPr lang="en-US"/>
          </a:p>
        </p:txBody>
      </p:sp>
    </p:spTree>
    <p:extLst>
      <p:ext uri="{BB962C8B-B14F-4D97-AF65-F5344CB8AC3E}">
        <p14:creationId xmlns:p14="http://schemas.microsoft.com/office/powerpoint/2010/main" val="299500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9154C7-E194-4146-AF82-03D606657FE3}" type="datetimeFigureOut">
              <a:rPr lang="en-US"/>
              <a:pPr>
                <a:defRPr/>
              </a:pPr>
              <a:t>9/29/2015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06AF007-7097-4F32-A0D5-29EB2B0E9A90}" type="slidenum">
              <a:rPr lang="en-US"/>
              <a:pPr/>
              <a:t>‹#›</a:t>
            </a:fld>
            <a:endParaRPr lang="en-US"/>
          </a:p>
        </p:txBody>
      </p:sp>
    </p:spTree>
    <p:extLst>
      <p:ext uri="{BB962C8B-B14F-4D97-AF65-F5344CB8AC3E}">
        <p14:creationId xmlns:p14="http://schemas.microsoft.com/office/powerpoint/2010/main" val="9427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35CA17-C660-4684-BAAC-5FD58C11BA7D}" type="datetimeFigureOut">
              <a:rPr lang="en-US"/>
              <a:pPr>
                <a:defRPr/>
              </a:pPr>
              <a:t>9/29/2015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0A67BA8-B199-43A9-BF73-5D5DC91D0D16}" type="slidenum">
              <a:rPr lang="en-US"/>
              <a:pPr/>
              <a:t>‹#›</a:t>
            </a:fld>
            <a:endParaRPr lang="en-US"/>
          </a:p>
        </p:txBody>
      </p:sp>
    </p:spTree>
    <p:extLst>
      <p:ext uri="{BB962C8B-B14F-4D97-AF65-F5344CB8AC3E}">
        <p14:creationId xmlns:p14="http://schemas.microsoft.com/office/powerpoint/2010/main" val="202651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E5F708-7705-4DC2-B603-F929D860E822}" type="datetimeFigureOut">
              <a:rPr lang="en-US"/>
              <a:pPr>
                <a:defRPr/>
              </a:pPr>
              <a:t>9/29/2015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685F84-5603-4570-AEBB-6D7314CDAAD7}" type="slidenum">
              <a:rPr lang="en-US"/>
              <a:pPr/>
              <a:t>‹#›</a:t>
            </a:fld>
            <a:endParaRPr lang="en-US"/>
          </a:p>
        </p:txBody>
      </p:sp>
    </p:spTree>
    <p:extLst>
      <p:ext uri="{BB962C8B-B14F-4D97-AF65-F5344CB8AC3E}">
        <p14:creationId xmlns:p14="http://schemas.microsoft.com/office/powerpoint/2010/main" val="87627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C89D291-2512-4457-BCB8-67056F76B341}" type="datetimeFigureOut">
              <a:rPr lang="en-US"/>
              <a:pPr>
                <a:defRPr/>
              </a:pPr>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E9879A8-8001-4FA0-B7C9-C4F5E30AEE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1752600"/>
            <a:ext cx="9144000" cy="3048000"/>
          </a:xfrm>
        </p:spPr>
        <p:txBody>
          <a:bodyPr/>
          <a:lstStyle/>
          <a:p>
            <a:pPr algn="ctr" eaLnBrk="1" hangingPunct="1">
              <a:lnSpc>
                <a:spcPct val="90000"/>
              </a:lnSpc>
              <a:spcBef>
                <a:spcPct val="0"/>
              </a:spcBef>
              <a:buFont typeface="Arial" panose="020B0604020202020204" pitchFamily="34" charset="0"/>
              <a:buNone/>
            </a:pPr>
            <a:r>
              <a:rPr lang="es-ES_tradnl" sz="3000" b="1" smtClean="0"/>
              <a:t>El sitio </a:t>
            </a:r>
            <a:r>
              <a:rPr lang="es-ES_tradnl" sz="3000" b="1" i="1" smtClean="0"/>
              <a:t>Parent Student Connect (PSC) </a:t>
            </a:r>
            <a:r>
              <a:rPr lang="es-ES_tradnl" sz="3000" b="1" smtClean="0"/>
              <a:t>de HISD</a:t>
            </a:r>
          </a:p>
          <a:p>
            <a:pPr algn="ctr" eaLnBrk="1" hangingPunct="1">
              <a:lnSpc>
                <a:spcPct val="90000"/>
              </a:lnSpc>
              <a:spcBef>
                <a:spcPct val="0"/>
              </a:spcBef>
              <a:buFont typeface="Arial" panose="020B0604020202020204" pitchFamily="34" charset="0"/>
              <a:buNone/>
            </a:pPr>
            <a:r>
              <a:rPr lang="es-ES_tradnl" sz="3000" b="1" smtClean="0"/>
              <a:t>estará disponible el</a:t>
            </a:r>
            <a:r>
              <a:rPr lang="es-ES_tradnl" sz="3000" b="1" smtClean="0">
                <a:solidFill>
                  <a:srgbClr val="990000"/>
                </a:solidFill>
              </a:rPr>
              <a:t> 28 de septiembre de 2009</a:t>
            </a:r>
            <a:r>
              <a:rPr lang="es-ES_tradnl" sz="3000" b="1" smtClean="0"/>
              <a:t>.</a:t>
            </a:r>
          </a:p>
          <a:p>
            <a:pPr algn="ctr" eaLnBrk="1" hangingPunct="1">
              <a:lnSpc>
                <a:spcPct val="90000"/>
              </a:lnSpc>
              <a:spcBef>
                <a:spcPct val="65000"/>
              </a:spcBef>
              <a:buFont typeface="Arial" panose="020B0604020202020204" pitchFamily="34" charset="0"/>
              <a:buNone/>
            </a:pPr>
            <a:r>
              <a:rPr lang="es-ES_tradnl" sz="2000" smtClean="0"/>
              <a:t>Este sitio brindará acceso a las calificaciones y la asistencia escolar </a:t>
            </a:r>
            <a:br>
              <a:rPr lang="es-ES_tradnl" sz="2000" smtClean="0"/>
            </a:br>
            <a:r>
              <a:rPr lang="es-ES_tradnl" sz="2000" smtClean="0"/>
              <a:t>de su hijo, a medida que los maestros vayan ingresando estos datos.</a:t>
            </a:r>
            <a:endParaRPr lang="es-ES_tradnl" sz="2200" smtClean="0"/>
          </a:p>
          <a:p>
            <a:pPr eaLnBrk="1" hangingPunct="1">
              <a:lnSpc>
                <a:spcPct val="90000"/>
              </a:lnSpc>
              <a:spcBef>
                <a:spcPct val="65000"/>
              </a:spcBef>
              <a:buFont typeface="Arial" panose="020B0604020202020204" pitchFamily="34" charset="0"/>
              <a:buNone/>
            </a:pPr>
            <a:r>
              <a:rPr lang="es-ES_tradnl" sz="2000" b="1" smtClean="0">
                <a:solidFill>
                  <a:srgbClr val="990000"/>
                </a:solidFill>
              </a:rPr>
              <a:t>Para inscribirse </a:t>
            </a:r>
            <a:r>
              <a:rPr lang="es-ES_tradnl" sz="2000" b="1" smtClean="0"/>
              <a:t>necesitará la siguiente información:</a:t>
            </a:r>
            <a:endParaRPr lang="es-ES_tradnl" sz="2000" smtClean="0"/>
          </a:p>
        </p:txBody>
      </p:sp>
      <p:sp>
        <p:nvSpPr>
          <p:cNvPr id="5" name="Rectangle 4"/>
          <p:cNvSpPr>
            <a:spLocks noChangeArrowheads="1"/>
          </p:cNvSpPr>
          <p:nvPr/>
        </p:nvSpPr>
        <p:spPr bwMode="auto">
          <a:xfrm>
            <a:off x="0" y="0"/>
            <a:ext cx="9144000" cy="1600200"/>
          </a:xfrm>
          <a:prstGeom prst="rect">
            <a:avLst/>
          </a:prstGeom>
          <a:solidFill>
            <a:srgbClr val="4973BD"/>
          </a:solidFill>
          <a:ln w="25400" algn="ctr">
            <a:noFill/>
            <a:miter lim="800000"/>
            <a:headEnd/>
            <a:tailEnd/>
          </a:ln>
        </p:spPr>
        <p:txBody>
          <a:bodyPr anchor="ctr"/>
          <a:lstStyle/>
          <a:p>
            <a:pPr algn="ctr">
              <a:defRPr/>
            </a:pPr>
            <a:endParaRPr lang="en-US" dirty="0">
              <a:solidFill>
                <a:schemeClr val="lt1"/>
              </a:solidFill>
              <a:latin typeface="+mn-lt"/>
            </a:endParaRPr>
          </a:p>
        </p:txBody>
      </p:sp>
      <p:pic>
        <p:nvPicPr>
          <p:cNvPr id="3076" name="Picture 3" descr="PSConnect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64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ontent Placeholder 2"/>
          <p:cNvSpPr>
            <a:spLocks/>
          </p:cNvSpPr>
          <p:nvPr/>
        </p:nvSpPr>
        <p:spPr bwMode="auto">
          <a:xfrm>
            <a:off x="457200" y="4289425"/>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rgbClr val="990033"/>
              </a:buClr>
              <a:buSzPct val="120000"/>
              <a:buFont typeface="Arial" panose="020B0604020202020204" pitchFamily="34" charset="0"/>
              <a:buChar char="•"/>
            </a:pPr>
            <a:r>
              <a:rPr lang="es-ES_tradnl" sz="2000" b="1">
                <a:latin typeface="Calibri" panose="020F0502020204030204" pitchFamily="34" charset="0"/>
              </a:rPr>
              <a:t>Nº de identificación del estudiante </a:t>
            </a:r>
            <a:r>
              <a:rPr lang="es-ES_tradnl" sz="2000" b="1" i="1">
                <a:latin typeface="Calibri" panose="020F0502020204030204" pitchFamily="34" charset="0"/>
              </a:rPr>
              <a:t>(HISD Student ID).</a:t>
            </a:r>
          </a:p>
          <a:p>
            <a:pPr eaLnBrk="1" hangingPunct="1">
              <a:lnSpc>
                <a:spcPct val="90000"/>
              </a:lnSpc>
              <a:spcBef>
                <a:spcPct val="20000"/>
              </a:spcBef>
              <a:buClr>
                <a:srgbClr val="990033"/>
              </a:buClr>
              <a:buSzPct val="120000"/>
              <a:buFont typeface="Arial" panose="020B0604020202020204" pitchFamily="34" charset="0"/>
              <a:buChar char="•"/>
            </a:pPr>
            <a:r>
              <a:rPr lang="es-ES_tradnl" sz="2000" b="1">
                <a:latin typeface="Calibri" panose="020F0502020204030204" pitchFamily="34" charset="0"/>
              </a:rPr>
              <a:t>Fecha del nacimiento del estudiante.</a:t>
            </a:r>
          </a:p>
          <a:p>
            <a:pPr eaLnBrk="1" hangingPunct="1">
              <a:lnSpc>
                <a:spcPct val="90000"/>
              </a:lnSpc>
              <a:spcBef>
                <a:spcPct val="20000"/>
              </a:spcBef>
              <a:buClr>
                <a:srgbClr val="990033"/>
              </a:buClr>
              <a:buSzPct val="120000"/>
              <a:buFont typeface="Arial" panose="020B0604020202020204" pitchFamily="34" charset="0"/>
              <a:buChar char="•"/>
            </a:pPr>
            <a:r>
              <a:rPr lang="es-ES_tradnl" sz="2000" b="1">
                <a:latin typeface="Calibri" panose="020F0502020204030204" pitchFamily="34" charset="0"/>
              </a:rPr>
              <a:t>Últimos 5 dígitos del seguro social del alumno</a:t>
            </a:r>
            <a:r>
              <a:rPr lang="es-ES_tradnl" sz="2000">
                <a:latin typeface="Calibri" panose="020F0502020204030204" pitchFamily="34" charset="0"/>
              </a:rPr>
              <a:t> si se encuentra en los expedientes de HISD. </a:t>
            </a:r>
            <a:r>
              <a:rPr lang="es-ES_tradnl" sz="2000" b="1">
                <a:latin typeface="Calibri" panose="020F0502020204030204" pitchFamily="34" charset="0"/>
              </a:rPr>
              <a:t>Si no se encuentra,</a:t>
            </a:r>
            <a:r>
              <a:rPr lang="es-ES_tradnl" sz="2000">
                <a:latin typeface="Calibri" panose="020F0502020204030204" pitchFamily="34" charset="0"/>
              </a:rPr>
              <a:t> use los últimos 5 dígitos del “Número-S” provisto a su hijo por HISD. Llame a la escuela si no sabe este número.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PSC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 y="0"/>
            <a:ext cx="9355138" cy="6248400"/>
          </a:xfrm>
        </p:spPr>
      </p:pic>
      <p:sp>
        <p:nvSpPr>
          <p:cNvPr id="3" name="Rectangle 2"/>
          <p:cNvSpPr/>
          <p:nvPr/>
        </p:nvSpPr>
        <p:spPr>
          <a:xfrm>
            <a:off x="3225800" y="4464050"/>
            <a:ext cx="2209800" cy="90646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Esta es su página inicial de PSC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PSC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37663" cy="5715000"/>
          </a:xfrm>
        </p:spPr>
      </p:pic>
      <p:sp>
        <p:nvSpPr>
          <p:cNvPr id="3" name="Rectangle 2"/>
          <p:cNvSpPr/>
          <p:nvPr/>
        </p:nvSpPr>
        <p:spPr>
          <a:xfrm>
            <a:off x="3109913" y="3657600"/>
            <a:ext cx="2765425" cy="15240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Barra para navegación.</a:t>
            </a:r>
          </a:p>
          <a:p>
            <a:pPr algn="ctr">
              <a:defRPr/>
            </a:pPr>
            <a:endParaRPr lang="es-ES_tradnl" b="1" dirty="0">
              <a:solidFill>
                <a:schemeClr val="bg1"/>
              </a:solidFill>
              <a:latin typeface="Arial" pitchFamily="34" charset="0"/>
              <a:cs typeface="Arial" pitchFamily="34" charset="0"/>
            </a:endParaRPr>
          </a:p>
          <a:p>
            <a:pPr algn="ctr">
              <a:defRPr/>
            </a:pPr>
            <a:r>
              <a:rPr lang="es-ES_tradnl" b="1" dirty="0">
                <a:solidFill>
                  <a:schemeClr val="bg1"/>
                </a:solidFill>
                <a:latin typeface="Arial" pitchFamily="34" charset="0"/>
                <a:cs typeface="Arial" pitchFamily="34" charset="0"/>
              </a:rPr>
              <a:t>Menú en cascada para elegir diferente alumno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PSC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15425" cy="5638800"/>
          </a:xfrm>
        </p:spPr>
      </p:pic>
      <p:sp>
        <p:nvSpPr>
          <p:cNvPr id="3" name="Rectangle 2"/>
          <p:cNvSpPr/>
          <p:nvPr/>
        </p:nvSpPr>
        <p:spPr>
          <a:xfrm>
            <a:off x="4932363" y="2052638"/>
            <a:ext cx="2598737" cy="12096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Menú en cascada para elegir asignaciones o tareas recientes o individuales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7" descr="Assignment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15425" cy="5638800"/>
          </a:xfrm>
        </p:spPr>
      </p:pic>
      <p:sp>
        <p:nvSpPr>
          <p:cNvPr id="3" name="Rectangle 2"/>
          <p:cNvSpPr/>
          <p:nvPr/>
        </p:nvSpPr>
        <p:spPr>
          <a:xfrm>
            <a:off x="6315075" y="1209675"/>
            <a:ext cx="2289175" cy="267811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A medida que los alumnos ingresan las tareas, aparecerán aquí:</a:t>
            </a:r>
          </a:p>
          <a:p>
            <a:pPr>
              <a:spcBef>
                <a:spcPts val="600"/>
              </a:spcBef>
              <a:buFont typeface="Arial" pitchFamily="34" charset="0"/>
              <a:buChar char="•"/>
              <a:defRPr/>
            </a:pPr>
            <a:r>
              <a:rPr lang="es-ES_tradnl" sz="1400" dirty="0">
                <a:solidFill>
                  <a:schemeClr val="bg1"/>
                </a:solidFill>
                <a:latin typeface="Arial" pitchFamily="34" charset="0"/>
                <a:cs typeface="Arial" pitchFamily="34" charset="0"/>
              </a:rPr>
              <a:t> Categorías</a:t>
            </a:r>
          </a:p>
          <a:p>
            <a:pPr>
              <a:buFont typeface="Arial" pitchFamily="34" charset="0"/>
              <a:buChar char="•"/>
              <a:defRPr/>
            </a:pPr>
            <a:r>
              <a:rPr lang="es-ES_tradnl" sz="1400" dirty="0">
                <a:solidFill>
                  <a:schemeClr val="bg1"/>
                </a:solidFill>
                <a:latin typeface="Arial" pitchFamily="34" charset="0"/>
                <a:cs typeface="Arial" pitchFamily="34" charset="0"/>
              </a:rPr>
              <a:t> Valor en porcentaje</a:t>
            </a:r>
          </a:p>
          <a:p>
            <a:pPr>
              <a:buFont typeface="Arial" pitchFamily="34" charset="0"/>
              <a:buChar char="•"/>
              <a:defRPr/>
            </a:pPr>
            <a:r>
              <a:rPr lang="es-ES_tradnl" sz="1400" dirty="0">
                <a:solidFill>
                  <a:schemeClr val="bg1"/>
                </a:solidFill>
                <a:latin typeface="Arial" pitchFamily="34" charset="0"/>
                <a:cs typeface="Arial" pitchFamily="34" charset="0"/>
              </a:rPr>
              <a:t> Fecha asignada</a:t>
            </a:r>
          </a:p>
          <a:p>
            <a:pPr>
              <a:buFont typeface="Arial" pitchFamily="34" charset="0"/>
              <a:buChar char="•"/>
              <a:defRPr/>
            </a:pPr>
            <a:r>
              <a:rPr lang="es-ES_tradnl" sz="1400" dirty="0">
                <a:solidFill>
                  <a:schemeClr val="bg1"/>
                </a:solidFill>
                <a:latin typeface="Arial" pitchFamily="34" charset="0"/>
                <a:cs typeface="Arial" pitchFamily="34" charset="0"/>
              </a:rPr>
              <a:t> Fecha de entrega</a:t>
            </a:r>
          </a:p>
          <a:p>
            <a:pPr>
              <a:buFont typeface="Arial" pitchFamily="34" charset="0"/>
              <a:buChar char="•"/>
              <a:defRPr/>
            </a:pPr>
            <a:r>
              <a:rPr lang="es-ES_tradnl" sz="1400" dirty="0">
                <a:solidFill>
                  <a:schemeClr val="bg1"/>
                </a:solidFill>
                <a:latin typeface="Arial" pitchFamily="34" charset="0"/>
                <a:cs typeface="Arial" pitchFamily="34" charset="0"/>
              </a:rPr>
              <a:t> Calificación recibida</a:t>
            </a:r>
          </a:p>
          <a:p>
            <a:pPr>
              <a:buFont typeface="Arial" pitchFamily="34" charset="0"/>
              <a:buChar char="•"/>
              <a:defRPr/>
            </a:pPr>
            <a:r>
              <a:rPr lang="es-ES_tradnl" sz="1400" dirty="0">
                <a:solidFill>
                  <a:schemeClr val="bg1"/>
                </a:solidFill>
                <a:latin typeface="Arial" pitchFamily="34" charset="0"/>
                <a:cs typeface="Arial" pitchFamily="34" charset="0"/>
              </a:rPr>
              <a:t> Archivo adjunto </a:t>
            </a:r>
            <a:r>
              <a:rPr lang="es-ES_tradnl" sz="1200" dirty="0">
                <a:solidFill>
                  <a:schemeClr val="bg1"/>
                </a:solidFill>
                <a:latin typeface="Arial" pitchFamily="34" charset="0"/>
                <a:cs typeface="Arial" pitchFamily="34" charset="0"/>
              </a:rPr>
              <a:t>(si aplica)</a:t>
            </a:r>
            <a:endParaRPr lang="es-ES_tradnl" sz="1400" dirty="0">
              <a:solidFill>
                <a:schemeClr val="bg1"/>
              </a:solidFill>
              <a:latin typeface="Arial" pitchFamily="34" charset="0"/>
              <a:cs typeface="Arial" pitchFamily="34" charset="0"/>
            </a:endParaRPr>
          </a:p>
          <a:p>
            <a:pPr algn="ctr">
              <a:defRPr/>
            </a:pPr>
            <a:endParaRPr lang="es-ES_tradnl"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Grades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37663" cy="5715000"/>
          </a:xfrm>
        </p:spPr>
      </p:pic>
      <p:sp>
        <p:nvSpPr>
          <p:cNvPr id="3" name="Rectangle 2"/>
          <p:cNvSpPr/>
          <p:nvPr/>
        </p:nvSpPr>
        <p:spPr>
          <a:xfrm>
            <a:off x="1627188" y="3657600"/>
            <a:ext cx="3859212" cy="197326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600"/>
              </a:spcAft>
              <a:defRPr/>
            </a:pPr>
            <a:r>
              <a:rPr lang="es-ES_tradnl" sz="1600" b="1" dirty="0">
                <a:solidFill>
                  <a:schemeClr val="bg1"/>
                </a:solidFill>
                <a:latin typeface="Arial" pitchFamily="34" charset="0"/>
                <a:cs typeface="Arial" pitchFamily="34" charset="0"/>
              </a:rPr>
              <a:t>Al elegir </a:t>
            </a:r>
            <a:r>
              <a:rPr lang="es-ES_tradnl" sz="1600" b="1" u="sng" dirty="0">
                <a:solidFill>
                  <a:schemeClr val="bg1"/>
                </a:solidFill>
                <a:latin typeface="Arial" pitchFamily="34" charset="0"/>
                <a:cs typeface="Arial" pitchFamily="34" charset="0"/>
              </a:rPr>
              <a:t>Calificaciones</a:t>
            </a:r>
            <a:r>
              <a:rPr lang="es-ES_tradnl" sz="1600" b="1" dirty="0">
                <a:solidFill>
                  <a:schemeClr val="bg1"/>
                </a:solidFill>
                <a:latin typeface="Arial" pitchFamily="34" charset="0"/>
                <a:cs typeface="Arial" pitchFamily="34" charset="0"/>
              </a:rPr>
              <a:t> en la barra aparece el programa de materias, ciclos, exámenes y calificaciones </a:t>
            </a:r>
            <a:br>
              <a:rPr lang="es-ES_tradnl"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del semestre.</a:t>
            </a:r>
          </a:p>
          <a:p>
            <a:pPr algn="ctr">
              <a:defRPr/>
            </a:pPr>
            <a:r>
              <a:rPr lang="es-ES_tradnl" sz="1600" b="1" dirty="0">
                <a:solidFill>
                  <a:schemeClr val="bg1"/>
                </a:solidFill>
                <a:latin typeface="Arial" pitchFamily="34" charset="0"/>
                <a:cs typeface="Arial" pitchFamily="34" charset="0"/>
              </a:rPr>
              <a:t>La sección </a:t>
            </a:r>
            <a:r>
              <a:rPr lang="es-ES_tradnl" sz="1600" b="1" u="sng" dirty="0">
                <a:solidFill>
                  <a:schemeClr val="bg1"/>
                </a:solidFill>
                <a:latin typeface="Arial" pitchFamily="34" charset="0"/>
                <a:cs typeface="Arial" pitchFamily="34" charset="0"/>
              </a:rPr>
              <a:t>Notas</a:t>
            </a:r>
            <a:r>
              <a:rPr lang="es-ES_tradnl" sz="1600" b="1" dirty="0">
                <a:solidFill>
                  <a:schemeClr val="bg1"/>
                </a:solidFill>
                <a:latin typeface="Arial" pitchFamily="34" charset="0"/>
                <a:cs typeface="Arial" pitchFamily="34" charset="0"/>
              </a:rPr>
              <a:t> brinda la posibilidad de comunicarse con </a:t>
            </a:r>
            <a:br>
              <a:rPr lang="es-ES_tradnl"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los maestros.</a:t>
            </a:r>
          </a:p>
        </p:txBody>
      </p:sp>
      <p:sp>
        <p:nvSpPr>
          <p:cNvPr id="4" name="Rectangle 3"/>
          <p:cNvSpPr/>
          <p:nvPr/>
        </p:nvSpPr>
        <p:spPr>
          <a:xfrm>
            <a:off x="7286625" y="3124200"/>
            <a:ext cx="1857375" cy="93662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Seleccionemos </a:t>
            </a:r>
            <a:r>
              <a:rPr lang="es-ES_tradnl" sz="1600" b="1" cap="all" dirty="0">
                <a:solidFill>
                  <a:schemeClr val="bg1"/>
                </a:solidFill>
                <a:latin typeface="Arial" pitchFamily="34" charset="0"/>
                <a:cs typeface="Arial" pitchFamily="34" charset="0"/>
              </a:rPr>
              <a:t>á</a:t>
            </a:r>
            <a:r>
              <a:rPr lang="es-ES_tradnl" sz="1600" b="1" dirty="0">
                <a:solidFill>
                  <a:schemeClr val="bg1"/>
                </a:solidFill>
                <a:latin typeface="Arial" pitchFamily="34" charset="0"/>
                <a:cs typeface="Arial" pitchFamily="34" charset="0"/>
              </a:rPr>
              <a:t>lgebra</a:t>
            </a:r>
          </a:p>
          <a:p>
            <a:pPr algn="ctr">
              <a:defRPr/>
            </a:pPr>
            <a:r>
              <a:rPr lang="es-ES_tradnl" sz="1600" b="1" dirty="0">
                <a:solidFill>
                  <a:schemeClr val="bg1"/>
                </a:solidFill>
                <a:latin typeface="Arial" pitchFamily="34" charset="0"/>
                <a:cs typeface="Arial" pitchFamily="34" charset="0"/>
              </a:rPr>
              <a:t>Calificación 87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8" descr="Grades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491288"/>
          </a:xfrm>
        </p:spPr>
      </p:pic>
      <p:sp>
        <p:nvSpPr>
          <p:cNvPr id="3" name="Rectangle 2"/>
          <p:cNvSpPr/>
          <p:nvPr/>
        </p:nvSpPr>
        <p:spPr>
          <a:xfrm>
            <a:off x="50800" y="4262438"/>
            <a:ext cx="2447925" cy="1843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700" b="1" dirty="0">
                <a:solidFill>
                  <a:schemeClr val="bg1"/>
                </a:solidFill>
                <a:latin typeface="Arial" pitchFamily="34" charset="0"/>
                <a:cs typeface="Arial" pitchFamily="34" charset="0"/>
              </a:rPr>
              <a:t>Al seleccionar una calificación, aparece una segunda ventana con información asociada a ese trabajo o tarea.</a:t>
            </a:r>
            <a:r>
              <a:rPr lang="es-ES_tradnl" sz="1600" b="1" dirty="0">
                <a:solidFill>
                  <a:schemeClr val="bg1"/>
                </a:solidFill>
                <a:latin typeface="Arial" pitchFamily="34" charset="0"/>
                <a:cs typeface="Arial" pitchFamily="34" charset="0"/>
              </a:rPr>
              <a:t> </a:t>
            </a:r>
          </a:p>
        </p:txBody>
      </p:sp>
      <p:sp>
        <p:nvSpPr>
          <p:cNvPr id="4" name="Rectangle 3"/>
          <p:cNvSpPr/>
          <p:nvPr/>
        </p:nvSpPr>
        <p:spPr>
          <a:xfrm>
            <a:off x="7258050" y="3138488"/>
            <a:ext cx="1785938" cy="9001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Seleccionemos </a:t>
            </a:r>
            <a:r>
              <a:rPr lang="es-ES_tradnl" sz="1600" b="1" cap="all" dirty="0">
                <a:solidFill>
                  <a:schemeClr val="bg1"/>
                </a:solidFill>
                <a:latin typeface="Arial" pitchFamily="34" charset="0"/>
                <a:cs typeface="Arial" pitchFamily="34" charset="0"/>
              </a:rPr>
              <a:t>á</a:t>
            </a:r>
            <a:r>
              <a:rPr lang="es-ES_tradnl" sz="1600" b="1" dirty="0">
                <a:solidFill>
                  <a:schemeClr val="bg1"/>
                </a:solidFill>
                <a:latin typeface="Arial" pitchFamily="34" charset="0"/>
                <a:cs typeface="Arial" pitchFamily="34" charset="0"/>
              </a:rPr>
              <a:t>lgebra</a:t>
            </a:r>
          </a:p>
          <a:p>
            <a:pPr algn="ctr">
              <a:defRPr/>
            </a:pPr>
            <a:r>
              <a:rPr lang="es-ES_tradnl" sz="1600" b="1" dirty="0">
                <a:solidFill>
                  <a:schemeClr val="bg1"/>
                </a:solidFill>
                <a:latin typeface="Arial" pitchFamily="34" charset="0"/>
                <a:cs typeface="Arial" pitchFamily="34" charset="0"/>
              </a:rPr>
              <a:t>Calificación 87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6" descr="Attendanc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50350" cy="6477000"/>
          </a:xfrm>
        </p:spPr>
      </p:pic>
      <p:sp>
        <p:nvSpPr>
          <p:cNvPr id="3" name="Rectangle 2"/>
          <p:cNvSpPr/>
          <p:nvPr/>
        </p:nvSpPr>
        <p:spPr>
          <a:xfrm>
            <a:off x="36513" y="4500563"/>
            <a:ext cx="2447925" cy="19081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Al </a:t>
            </a:r>
            <a:r>
              <a:rPr lang="es-ES_tradnl" b="1">
                <a:solidFill>
                  <a:schemeClr val="bg1"/>
                </a:solidFill>
                <a:latin typeface="Arial" pitchFamily="34" charset="0"/>
                <a:cs typeface="Arial" pitchFamily="34" charset="0"/>
              </a:rPr>
              <a:t>elegir “Asistencia Escolar”, </a:t>
            </a:r>
            <a:r>
              <a:rPr lang="es-ES_tradnl" b="1" dirty="0">
                <a:solidFill>
                  <a:schemeClr val="bg1"/>
                </a:solidFill>
                <a:latin typeface="Arial" pitchFamily="34" charset="0"/>
                <a:cs typeface="Arial" pitchFamily="34" charset="0"/>
              </a:rPr>
              <a:t>aparece la lista de ausencias </a:t>
            </a:r>
            <a:br>
              <a:rPr lang="es-ES_tradnl" b="1" dirty="0">
                <a:solidFill>
                  <a:schemeClr val="bg1"/>
                </a:solidFill>
                <a:latin typeface="Arial" pitchFamily="34" charset="0"/>
                <a:cs typeface="Arial" pitchFamily="34" charset="0"/>
              </a:rPr>
            </a:br>
            <a:r>
              <a:rPr lang="es-ES_tradnl" b="1" dirty="0">
                <a:solidFill>
                  <a:schemeClr val="bg1"/>
                </a:solidFill>
                <a:latin typeface="Arial" pitchFamily="34" charset="0"/>
                <a:cs typeface="Arial" pitchFamily="34" charset="0"/>
              </a:rPr>
              <a:t>y tardanzas con las fechas, períodos y descripciones.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7" descr="Trigger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50350" cy="6324600"/>
          </a:xfrm>
        </p:spPr>
      </p:pic>
      <p:sp>
        <p:nvSpPr>
          <p:cNvPr id="3" name="Rectangle 2"/>
          <p:cNvSpPr/>
          <p:nvPr/>
        </p:nvSpPr>
        <p:spPr>
          <a:xfrm>
            <a:off x="3146425" y="4254500"/>
            <a:ext cx="3038475" cy="167798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700" b="1" dirty="0">
                <a:solidFill>
                  <a:schemeClr val="bg1"/>
                </a:solidFill>
                <a:latin typeface="Arial" pitchFamily="34" charset="0"/>
                <a:cs typeface="Arial" pitchFamily="34" charset="0"/>
              </a:rPr>
              <a:t>Las “Claves” permiten recibir notificaciones automáticas cuando bajen las calificaciones o si hay demasiadas ausencias o tardanzas.</a:t>
            </a:r>
          </a:p>
        </p:txBody>
      </p:sp>
      <p:sp>
        <p:nvSpPr>
          <p:cNvPr id="4" name="Rectangle 3"/>
          <p:cNvSpPr/>
          <p:nvPr/>
        </p:nvSpPr>
        <p:spPr>
          <a:xfrm>
            <a:off x="6465888" y="5213350"/>
            <a:ext cx="2627312" cy="5540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 sz="1200" b="1" dirty="0">
                <a:solidFill>
                  <a:schemeClr val="bg1"/>
                </a:solidFill>
                <a:latin typeface="Arial" pitchFamily="34" charset="0"/>
                <a:cs typeface="Arial" pitchFamily="34" charset="0"/>
              </a:rPr>
              <a:t>* Se aplican los costos regulares para mensajes de texto.</a:t>
            </a:r>
            <a:endParaRPr lang="en-US" sz="1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8" descr="Calenda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58288" cy="5943600"/>
          </a:xfrm>
        </p:spPr>
      </p:pic>
      <p:sp>
        <p:nvSpPr>
          <p:cNvPr id="3" name="Rectangle 2"/>
          <p:cNvSpPr/>
          <p:nvPr/>
        </p:nvSpPr>
        <p:spPr>
          <a:xfrm>
            <a:off x="5356225" y="1354138"/>
            <a:ext cx="2586038" cy="21240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La escuela puede agregar eventos a este calendario. Al elegir un evento, se abrirá una ventana que lo describe. También se detallan datos sobre asistencia escolar.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5" descr="RCP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58288" cy="5943600"/>
          </a:xfrm>
        </p:spPr>
      </p:pic>
      <p:sp>
        <p:nvSpPr>
          <p:cNvPr id="3" name="Rectangle 2"/>
          <p:cNvSpPr/>
          <p:nvPr/>
        </p:nvSpPr>
        <p:spPr>
          <a:xfrm>
            <a:off x="3067050" y="2671763"/>
            <a:ext cx="2887663" cy="211613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900"/>
              </a:spcAft>
              <a:defRPr/>
            </a:pPr>
            <a:r>
              <a:rPr lang="es-ES_tradnl" sz="1600" b="1" dirty="0">
                <a:solidFill>
                  <a:schemeClr val="bg1"/>
                </a:solidFill>
                <a:latin typeface="Arial" pitchFamily="34" charset="0"/>
                <a:cs typeface="Arial" pitchFamily="34" charset="0"/>
              </a:rPr>
              <a:t>Al seleccionar “Reporte de Progreso” o “Reporte de Calificaciones” podrá acceder a estos datos en un documento en PDF.</a:t>
            </a:r>
          </a:p>
          <a:p>
            <a:pPr algn="ctr">
              <a:defRPr/>
            </a:pPr>
            <a:r>
              <a:rPr lang="es-ES_tradnl" sz="1600" b="1" dirty="0">
                <a:solidFill>
                  <a:schemeClr val="bg1"/>
                </a:solidFill>
                <a:latin typeface="Arial" pitchFamily="34" charset="0"/>
                <a:cs typeface="Arial" pitchFamily="34" charset="0"/>
              </a:rPr>
              <a:t>* Asegúrese de tener instalado </a:t>
            </a:r>
            <a:r>
              <a:rPr lang="es-ES_tradnl" sz="1600" b="1" i="1" dirty="0">
                <a:solidFill>
                  <a:schemeClr val="bg1"/>
                </a:solidFill>
                <a:latin typeface="Arial" pitchFamily="34" charset="0"/>
                <a:cs typeface="Arial" pitchFamily="34" charset="0"/>
              </a:rPr>
              <a:t>Adobe Acrobat</a:t>
            </a:r>
            <a:r>
              <a:rPr lang="es-ES_tradnl" sz="1600" b="1"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descr="Register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069388" cy="5486400"/>
          </a:xfrm>
        </p:spPr>
      </p:pic>
      <p:sp>
        <p:nvSpPr>
          <p:cNvPr id="3" name="Rectangle 2"/>
          <p:cNvSpPr/>
          <p:nvPr/>
        </p:nvSpPr>
        <p:spPr>
          <a:xfrm>
            <a:off x="5580063" y="3044825"/>
            <a:ext cx="2246312" cy="71278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Elija su categoría –Padre o Estudiante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0" y="0"/>
          <a:ext cx="9144000" cy="5656263"/>
        </p:xfrm>
        <a:graphic>
          <a:graphicData uri="http://schemas.openxmlformats.org/presentationml/2006/ole">
            <mc:AlternateContent xmlns:mc="http://schemas.openxmlformats.org/markup-compatibility/2006">
              <mc:Choice xmlns:v="urn:schemas-microsoft-com:vml" Requires="v">
                <p:oleObj spid="_x0000_s1029" name="Image" r:id="rId3" imgW="9688889" imgH="5993651" progId="Photoshop.Image.9">
                  <p:embed/>
                </p:oleObj>
              </mc:Choice>
              <mc:Fallback>
                <p:oleObj name="Image" r:id="rId3" imgW="9688889" imgH="5993651" progId="Photoshop.Image.9">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5392738" y="2470150"/>
            <a:ext cx="2995612" cy="24034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600"/>
              </a:spcAft>
              <a:defRPr/>
            </a:pPr>
            <a:r>
              <a:rPr lang="es-ES_tradnl" sz="1600" b="1" dirty="0">
                <a:solidFill>
                  <a:schemeClr val="bg1"/>
                </a:solidFill>
                <a:latin typeface="Arial" pitchFamily="34" charset="0"/>
                <a:cs typeface="Arial" pitchFamily="34" charset="0"/>
              </a:rPr>
              <a:t>En cualquier momento puede cambiar a otra sección de </a:t>
            </a:r>
            <a:r>
              <a:rPr lang="es-ES_tradnl" sz="1600" b="1" i="1" dirty="0">
                <a:solidFill>
                  <a:schemeClr val="bg1"/>
                </a:solidFill>
                <a:latin typeface="Arial" pitchFamily="34" charset="0"/>
                <a:cs typeface="Arial" pitchFamily="34" charset="0"/>
              </a:rPr>
              <a:t>HISD Connect </a:t>
            </a:r>
            <a:r>
              <a:rPr lang="es-ES_tradnl" sz="1600" b="1" dirty="0">
                <a:solidFill>
                  <a:schemeClr val="bg1"/>
                </a:solidFill>
                <a:latin typeface="Arial" pitchFamily="34" charset="0"/>
                <a:cs typeface="Arial" pitchFamily="34" charset="0"/>
              </a:rPr>
              <a:t>eligiendo los enlaces </a:t>
            </a:r>
            <a:br>
              <a:rPr lang="es-ES_tradnl"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de arriba.</a:t>
            </a:r>
          </a:p>
          <a:p>
            <a:pPr algn="ctr">
              <a:defRPr/>
            </a:pPr>
            <a:r>
              <a:rPr lang="es-ES_tradnl" sz="1600" b="1" dirty="0">
                <a:solidFill>
                  <a:schemeClr val="bg1"/>
                </a:solidFill>
                <a:latin typeface="Arial" pitchFamily="34" charset="0"/>
                <a:cs typeface="Arial" pitchFamily="34" charset="0"/>
              </a:rPr>
              <a:t>También puede elegir </a:t>
            </a:r>
          </a:p>
          <a:p>
            <a:pPr algn="ctr">
              <a:defRPr/>
            </a:pPr>
            <a:r>
              <a:rPr lang="es-ES_tradnl" sz="1600" b="1" u="sng" dirty="0">
                <a:solidFill>
                  <a:schemeClr val="bg1"/>
                </a:solidFill>
                <a:latin typeface="Arial" pitchFamily="34" charset="0"/>
                <a:cs typeface="Arial" pitchFamily="34" charset="0"/>
              </a:rPr>
              <a:t>Cerrar Cuaderno de Calificaciones</a:t>
            </a:r>
            <a:r>
              <a:rPr lang="es-ES_tradnl" sz="1600" b="1" dirty="0">
                <a:solidFill>
                  <a:schemeClr val="bg1"/>
                </a:solidFill>
                <a:latin typeface="Arial" pitchFamily="34" charset="0"/>
                <a:cs typeface="Arial" pitchFamily="34" charset="0"/>
              </a:rPr>
              <a:t>, arriba </a:t>
            </a:r>
            <a:br>
              <a:rPr lang="es-ES_tradnl"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a la derecha.</a:t>
            </a:r>
          </a:p>
          <a:p>
            <a:pPr algn="ctr">
              <a:defRPr/>
            </a:pPr>
            <a:endParaRPr lang="es-ES_tradnl" sz="1600" b="1" dirty="0">
              <a:solidFill>
                <a:schemeClr val="bg1"/>
              </a:solidFill>
              <a:latin typeface="Arial" pitchFamily="34" charset="0"/>
              <a:cs typeface="Arial" pitchFamily="34" charset="0"/>
            </a:endParaRPr>
          </a:p>
          <a:p>
            <a:pPr algn="ctr">
              <a:defRPr/>
            </a:pPr>
            <a:endParaRPr lang="es-ES_tradnl"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PnShom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23375" cy="5715000"/>
          </a:xfrm>
        </p:spPr>
      </p:pic>
      <p:sp>
        <p:nvSpPr>
          <p:cNvPr id="3" name="Rectangle 2"/>
          <p:cNvSpPr/>
          <p:nvPr/>
        </p:nvSpPr>
        <p:spPr>
          <a:xfrm>
            <a:off x="4024313" y="3168650"/>
            <a:ext cx="3060700" cy="1295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Si selecciona “Padres y Estudiantes” volverá a la página inicial pero podrá reingresar a PSC si no sale completamente.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descr="TAK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96400" cy="6208713"/>
          </a:xfrm>
        </p:spPr>
      </p:pic>
      <p:sp>
        <p:nvSpPr>
          <p:cNvPr id="3" name="Rectangle 2"/>
          <p:cNvSpPr/>
          <p:nvPr/>
        </p:nvSpPr>
        <p:spPr>
          <a:xfrm>
            <a:off x="3305175" y="4427538"/>
            <a:ext cx="2232025" cy="89376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‘Resultados de  Evaluaciones’ brinda datos de TAKS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11" descr="TAKS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10675" cy="3657600"/>
          </a:xfrm>
        </p:spPr>
      </p:pic>
      <p:sp>
        <p:nvSpPr>
          <p:cNvPr id="3" name="Rectangle 2"/>
          <p:cNvSpPr/>
          <p:nvPr/>
        </p:nvSpPr>
        <p:spPr>
          <a:xfrm>
            <a:off x="704850" y="2376488"/>
            <a:ext cx="1844675" cy="116522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Si presiona el símbolo ‘+’, aparecen más opciones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8" descr="TAKS2.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39238" cy="4419600"/>
          </a:xfrm>
        </p:spPr>
      </p:pic>
      <p:sp>
        <p:nvSpPr>
          <p:cNvPr id="3" name="Rectangle 2"/>
          <p:cNvSpPr/>
          <p:nvPr/>
        </p:nvSpPr>
        <p:spPr>
          <a:xfrm>
            <a:off x="7243763" y="3225800"/>
            <a:ext cx="1838325" cy="90011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400" b="1" dirty="0">
                <a:solidFill>
                  <a:schemeClr val="bg1"/>
                </a:solidFill>
                <a:latin typeface="Arial" pitchFamily="34" charset="0"/>
                <a:cs typeface="Arial" pitchFamily="34" charset="0"/>
              </a:rPr>
              <a:t>Presione “View” para elegir una materia específica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6" descr="TAKS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13838" cy="6629400"/>
          </a:xfrm>
        </p:spPr>
      </p:pic>
      <p:sp>
        <p:nvSpPr>
          <p:cNvPr id="3" name="Rectangle 2"/>
          <p:cNvSpPr/>
          <p:nvPr/>
        </p:nvSpPr>
        <p:spPr>
          <a:xfrm>
            <a:off x="561975" y="3557588"/>
            <a:ext cx="1908175" cy="11303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Los objetivos y resultados están destacados en </a:t>
            </a:r>
            <a:br>
              <a:rPr lang="es-ES_tradnl"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un diagrama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E6BB4"/>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pPr eaLnBrk="1" hangingPunct="1"/>
            <a:r>
              <a:rPr lang="es-ES_tradnl" b="1" smtClean="0">
                <a:solidFill>
                  <a:schemeClr val="bg1"/>
                </a:solidFill>
              </a:rPr>
              <a:t>Información adicional</a:t>
            </a:r>
          </a:p>
        </p:txBody>
      </p:sp>
      <p:sp>
        <p:nvSpPr>
          <p:cNvPr id="29699" name="Content Placeholder 2"/>
          <p:cNvSpPr>
            <a:spLocks noGrp="1"/>
          </p:cNvSpPr>
          <p:nvPr>
            <p:ph sz="half" idx="1"/>
          </p:nvPr>
        </p:nvSpPr>
        <p:spPr>
          <a:xfrm>
            <a:off x="533400" y="1371600"/>
            <a:ext cx="8077200" cy="5029200"/>
          </a:xfrm>
        </p:spPr>
        <p:txBody>
          <a:bodyPr/>
          <a:lstStyle/>
          <a:p>
            <a:pPr marL="231775" indent="-231775" eaLnBrk="1" hangingPunct="1">
              <a:spcBef>
                <a:spcPct val="0"/>
              </a:spcBef>
              <a:spcAft>
                <a:spcPts val="1800"/>
              </a:spcAft>
            </a:pPr>
            <a:r>
              <a:rPr lang="es-ES_tradnl" sz="2400" b="1" smtClean="0">
                <a:solidFill>
                  <a:schemeClr val="bg1"/>
                </a:solidFill>
              </a:rPr>
              <a:t>Los datos para alumnos de pre-jardín y jardín de infancia incluyen solamente la asistencia escolar, </a:t>
            </a:r>
            <a:br>
              <a:rPr lang="es-ES_tradnl" sz="2400" b="1" smtClean="0">
                <a:solidFill>
                  <a:schemeClr val="bg1"/>
                </a:solidFill>
              </a:rPr>
            </a:br>
            <a:r>
              <a:rPr lang="es-ES_tradnl" sz="2400" b="1" smtClean="0">
                <a:solidFill>
                  <a:schemeClr val="bg1"/>
                </a:solidFill>
              </a:rPr>
              <a:t>el calendario, reporte de calificaciones y claves (solamente para asistencia).</a:t>
            </a:r>
            <a:endParaRPr lang="es-ES_tradnl" sz="2400" smtClean="0">
              <a:solidFill>
                <a:schemeClr val="bg1"/>
              </a:solidFill>
            </a:endParaRPr>
          </a:p>
          <a:p>
            <a:pPr marL="231775" indent="-231775" eaLnBrk="1" hangingPunct="1">
              <a:spcBef>
                <a:spcPct val="0"/>
              </a:spcBef>
              <a:spcAft>
                <a:spcPts val="1800"/>
              </a:spcAft>
            </a:pPr>
            <a:r>
              <a:rPr lang="es-ES_tradnl" sz="2400" b="1" smtClean="0">
                <a:solidFill>
                  <a:schemeClr val="bg1"/>
                </a:solidFill>
              </a:rPr>
              <a:t>Si tienen dificultades para inscribirse, asegúrense que sea correcta la información que están ingresando y que se encuentra en los expedientes escolares.</a:t>
            </a:r>
            <a:endParaRPr lang="es-ES_tradnl" sz="2400" smtClean="0">
              <a:solidFill>
                <a:schemeClr val="bg1"/>
              </a:solidFill>
            </a:endParaRPr>
          </a:p>
          <a:p>
            <a:pPr marL="231775" indent="-231775" eaLnBrk="1" hangingPunct="1">
              <a:spcBef>
                <a:spcPct val="0"/>
              </a:spcBef>
            </a:pPr>
            <a:r>
              <a:rPr lang="es-ES_tradnl" sz="2400" b="1" smtClean="0">
                <a:solidFill>
                  <a:schemeClr val="bg1"/>
                </a:solidFill>
              </a:rPr>
              <a:t>Si aún tienen dificultad para inscribirse, llamen a la Oficina de Ayuda de HISD al 713-892-7378.</a:t>
            </a:r>
            <a:r>
              <a:rPr lang="es-ES_tradnl" sz="2400" b="1" smtClean="0"/>
              <a:t> </a:t>
            </a:r>
          </a:p>
          <a:p>
            <a:pPr marL="231775" indent="-231775" eaLnBrk="1" hangingPunct="1"/>
            <a:endParaRPr lang="es-ES_tradnl"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Register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486400"/>
          </a:xfrm>
        </p:spPr>
      </p:pic>
      <p:sp>
        <p:nvSpPr>
          <p:cNvPr id="3" name="Rectangle 2"/>
          <p:cNvSpPr/>
          <p:nvPr/>
        </p:nvSpPr>
        <p:spPr>
          <a:xfrm>
            <a:off x="446088" y="4168775"/>
            <a:ext cx="2211387" cy="90011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Lea, marque el casillero y presione “</a:t>
            </a:r>
            <a:r>
              <a:rPr lang="es-ES_tradnl" sz="1600" b="1" dirty="0" err="1">
                <a:solidFill>
                  <a:schemeClr val="bg1"/>
                </a:solidFill>
                <a:latin typeface="Arial" pitchFamily="34" charset="0"/>
                <a:cs typeface="Arial" pitchFamily="34" charset="0"/>
              </a:rPr>
              <a:t>continue</a:t>
            </a:r>
            <a:r>
              <a:rPr lang="es-ES_tradnl" sz="1600" b="1"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Register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p:nvPr/>
        </p:nvSpPr>
        <p:spPr>
          <a:xfrm>
            <a:off x="244475" y="4781550"/>
            <a:ext cx="2628900" cy="150336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Escriba el número de Seguro Social (si la escuela lo tiene). Si no, ingrese el Número-S provisto por la escuela</a:t>
            </a:r>
          </a:p>
          <a:p>
            <a:pPr algn="ctr">
              <a:defRPr/>
            </a:pPr>
            <a:r>
              <a:rPr lang="es-ES_tradnl" sz="1400" b="1" cap="all" dirty="0">
                <a:solidFill>
                  <a:schemeClr val="bg1"/>
                </a:solidFill>
                <a:latin typeface="Arial" pitchFamily="34" charset="0"/>
                <a:cs typeface="Arial" pitchFamily="34" charset="0"/>
              </a:rPr>
              <a:t>Últimos </a:t>
            </a:r>
            <a:r>
              <a:rPr lang="es-ES_tradnl" sz="1400" b="1" u="sng" cap="all" dirty="0">
                <a:solidFill>
                  <a:schemeClr val="bg1"/>
                </a:solidFill>
                <a:latin typeface="Arial" pitchFamily="34" charset="0"/>
                <a:cs typeface="Arial" pitchFamily="34" charset="0"/>
              </a:rPr>
              <a:t>cinco</a:t>
            </a:r>
            <a:r>
              <a:rPr lang="es-ES_tradnl" sz="1400" b="1" cap="all" dirty="0">
                <a:solidFill>
                  <a:schemeClr val="bg1"/>
                </a:solidFill>
                <a:latin typeface="Arial" pitchFamily="34" charset="0"/>
                <a:cs typeface="Arial" pitchFamily="34" charset="0"/>
              </a:rPr>
              <a:t> dígitos</a:t>
            </a:r>
          </a:p>
          <a:p>
            <a:pPr algn="ctr">
              <a:defRPr/>
            </a:pPr>
            <a:endParaRPr lang="es-ES_tradnl"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Register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21788" cy="6172200"/>
          </a:xfrm>
        </p:spPr>
      </p:pic>
      <p:sp>
        <p:nvSpPr>
          <p:cNvPr id="3" name="Rectangle 2"/>
          <p:cNvSpPr/>
          <p:nvPr/>
        </p:nvSpPr>
        <p:spPr>
          <a:xfrm>
            <a:off x="596900" y="3189288"/>
            <a:ext cx="2232025" cy="9001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dirty="0">
                <a:solidFill>
                  <a:schemeClr val="bg1"/>
                </a:solidFill>
                <a:latin typeface="Arial" pitchFamily="34" charset="0"/>
                <a:cs typeface="Arial" pitchFamily="34" charset="0"/>
              </a:rPr>
              <a:t>Elija (y no se olvide) su nombre de usuario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Register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91625" cy="6172200"/>
          </a:xfrm>
        </p:spPr>
      </p:pic>
      <p:sp>
        <p:nvSpPr>
          <p:cNvPr id="3" name="Rectangle 2"/>
          <p:cNvSpPr/>
          <p:nvPr/>
        </p:nvSpPr>
        <p:spPr>
          <a:xfrm>
            <a:off x="627063" y="3959225"/>
            <a:ext cx="2397125" cy="177958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Se usarán las siguientes preguntas si se ha olvidado su nombre de usuario o contraseña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Register7.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100763"/>
          </a:xfrm>
        </p:spPr>
      </p:pic>
      <p:sp>
        <p:nvSpPr>
          <p:cNvPr id="3" name="Rectangle 2"/>
          <p:cNvSpPr/>
          <p:nvPr/>
        </p:nvSpPr>
        <p:spPr>
          <a:xfrm>
            <a:off x="3175000" y="3694113"/>
            <a:ext cx="3117850" cy="1878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1600" b="1" u="sng" dirty="0">
                <a:solidFill>
                  <a:schemeClr val="bg1"/>
                </a:solidFill>
                <a:latin typeface="Arial" pitchFamily="34" charset="0"/>
                <a:cs typeface="Arial" pitchFamily="34" charset="0"/>
              </a:rPr>
              <a:t>Requisitos para contraseña</a:t>
            </a:r>
          </a:p>
          <a:p>
            <a:pPr algn="ctr">
              <a:defRPr/>
            </a:pPr>
            <a:r>
              <a:rPr lang="es-ES_tradnl" sz="1600" b="1" dirty="0">
                <a:solidFill>
                  <a:schemeClr val="bg1"/>
                </a:solidFill>
                <a:latin typeface="Arial" pitchFamily="34" charset="0"/>
                <a:cs typeface="Arial" pitchFamily="34" charset="0"/>
              </a:rPr>
              <a:t>De 8 a 20 caracteres</a:t>
            </a:r>
          </a:p>
          <a:p>
            <a:pPr algn="ctr">
              <a:defRPr/>
            </a:pPr>
            <a:endParaRPr lang="es-ES_tradnl" sz="1600" b="1" dirty="0">
              <a:solidFill>
                <a:schemeClr val="bg1"/>
              </a:solidFill>
              <a:latin typeface="Arial" pitchFamily="34" charset="0"/>
              <a:cs typeface="Arial" pitchFamily="34" charset="0"/>
            </a:endParaRPr>
          </a:p>
          <a:p>
            <a:pPr algn="ctr">
              <a:defRPr/>
            </a:pPr>
            <a:r>
              <a:rPr lang="es-ES_tradnl" sz="1600" b="1" dirty="0">
                <a:solidFill>
                  <a:schemeClr val="bg1"/>
                </a:solidFill>
                <a:latin typeface="Arial" pitchFamily="34" charset="0"/>
                <a:cs typeface="Arial" pitchFamily="34" charset="0"/>
              </a:rPr>
              <a:t>Debe contener al menos:</a:t>
            </a:r>
          </a:p>
          <a:p>
            <a:pPr algn="ctr">
              <a:defRPr/>
            </a:pPr>
            <a:r>
              <a:rPr lang="es-ES_tradnl" sz="1600" b="1" dirty="0">
                <a:solidFill>
                  <a:schemeClr val="bg1"/>
                </a:solidFill>
                <a:latin typeface="Arial" pitchFamily="34" charset="0"/>
                <a:cs typeface="Arial" pitchFamily="34" charset="0"/>
              </a:rPr>
              <a:t>1 número</a:t>
            </a:r>
          </a:p>
          <a:p>
            <a:pPr algn="ctr">
              <a:defRPr/>
            </a:pPr>
            <a:r>
              <a:rPr lang="es-ES_tradnl" sz="1600" b="1" dirty="0">
                <a:solidFill>
                  <a:schemeClr val="bg1"/>
                </a:solidFill>
                <a:latin typeface="Arial" pitchFamily="34" charset="0"/>
                <a:cs typeface="Arial" pitchFamily="34" charset="0"/>
              </a:rPr>
              <a:t>1 letra mayúscula</a:t>
            </a:r>
          </a:p>
          <a:p>
            <a:pPr algn="ctr">
              <a:defRPr/>
            </a:pPr>
            <a:r>
              <a:rPr lang="es-ES_tradnl" sz="1600" b="1" dirty="0">
                <a:solidFill>
                  <a:schemeClr val="bg1"/>
                </a:solidFill>
                <a:latin typeface="Arial" pitchFamily="34" charset="0"/>
                <a:cs typeface="Arial" pitchFamily="34" charset="0"/>
              </a:rPr>
              <a:t>1 letra minúscula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Register8.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07488" cy="5486400"/>
          </a:xfrm>
        </p:spPr>
      </p:pic>
      <p:sp>
        <p:nvSpPr>
          <p:cNvPr id="3" name="Rectangle 2"/>
          <p:cNvSpPr/>
          <p:nvPr/>
        </p:nvSpPr>
        <p:spPr>
          <a:xfrm>
            <a:off x="5046663" y="2692400"/>
            <a:ext cx="2260600" cy="1422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Inscripción exitosa</a:t>
            </a:r>
          </a:p>
          <a:p>
            <a:pPr algn="ctr">
              <a:defRPr/>
            </a:pPr>
            <a:endParaRPr lang="es-ES_tradnl" sz="900" b="1" dirty="0">
              <a:solidFill>
                <a:schemeClr val="bg1"/>
              </a:solidFill>
              <a:latin typeface="Arial" pitchFamily="34" charset="0"/>
              <a:cs typeface="Arial" pitchFamily="34" charset="0"/>
            </a:endParaRPr>
          </a:p>
          <a:p>
            <a:pPr algn="ctr">
              <a:defRPr/>
            </a:pPr>
            <a:r>
              <a:rPr lang="es-ES_tradnl" b="1" dirty="0">
                <a:solidFill>
                  <a:schemeClr val="bg1"/>
                </a:solidFill>
                <a:latin typeface="Arial" pitchFamily="34" charset="0"/>
                <a:cs typeface="Arial" pitchFamily="34" charset="0"/>
              </a:rPr>
              <a:t>Presione “</a:t>
            </a:r>
            <a:r>
              <a:rPr lang="es-ES_tradnl" b="1" dirty="0" err="1">
                <a:solidFill>
                  <a:schemeClr val="bg1"/>
                </a:solidFill>
                <a:latin typeface="Arial" pitchFamily="34" charset="0"/>
                <a:cs typeface="Arial" pitchFamily="34" charset="0"/>
              </a:rPr>
              <a:t>Continue</a:t>
            </a:r>
            <a:r>
              <a:rPr lang="es-ES_tradnl" b="1" dirty="0">
                <a:solidFill>
                  <a:schemeClr val="bg1"/>
                </a:solidFill>
                <a:latin typeface="Arial" pitchFamily="34" charset="0"/>
                <a:cs typeface="Arial" pitchFamily="34" charset="0"/>
              </a:rPr>
              <a:t>” </a:t>
            </a:r>
            <a:br>
              <a:rPr lang="es-ES_tradnl" b="1" dirty="0">
                <a:solidFill>
                  <a:schemeClr val="bg1"/>
                </a:solidFill>
                <a:latin typeface="Arial" pitchFamily="34" charset="0"/>
                <a:cs typeface="Arial" pitchFamily="34" charset="0"/>
              </a:rPr>
            </a:br>
            <a:r>
              <a:rPr lang="es-ES_tradnl" b="1" dirty="0">
                <a:solidFill>
                  <a:schemeClr val="bg1"/>
                </a:solidFill>
                <a:latin typeface="Arial" pitchFamily="34" charset="0"/>
                <a:cs typeface="Arial" pitchFamily="34" charset="0"/>
              </a:rPr>
              <a:t>e ingrese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Register9.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378575"/>
          </a:xfrm>
        </p:spPr>
      </p:pic>
      <p:sp>
        <p:nvSpPr>
          <p:cNvPr id="3" name="Rectangle 2"/>
          <p:cNvSpPr/>
          <p:nvPr/>
        </p:nvSpPr>
        <p:spPr>
          <a:xfrm>
            <a:off x="201613" y="4622800"/>
            <a:ext cx="2254250" cy="92075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b="1" dirty="0">
                <a:solidFill>
                  <a:schemeClr val="bg1"/>
                </a:solidFill>
                <a:latin typeface="Arial" pitchFamily="34" charset="0"/>
                <a:cs typeface="Arial" pitchFamily="34" charset="0"/>
              </a:rPr>
              <a:t>Aparece una ventana para ingresar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4897</TotalTime>
  <Words>934</Words>
  <Application>Microsoft Office PowerPoint</Application>
  <PresentationFormat>On-screen Show (4:3)</PresentationFormat>
  <Paragraphs>100</Paragraphs>
  <Slides>26</Slides>
  <Notes>23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Calibri</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Información adicional</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Torres, Luz L</cp:lastModifiedBy>
  <cp:revision>223</cp:revision>
  <dcterms:created xsi:type="dcterms:W3CDTF">2009-06-29T18:23:28Z</dcterms:created>
  <dcterms:modified xsi:type="dcterms:W3CDTF">2015-09-30T00:11:57Z</dcterms:modified>
</cp:coreProperties>
</file>